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12"/>
  </p:notesMasterIdLst>
  <p:sldIdLst>
    <p:sldId id="257" r:id="rId5"/>
    <p:sldId id="262" r:id="rId6"/>
    <p:sldId id="264" r:id="rId7"/>
    <p:sldId id="263" r:id="rId8"/>
    <p:sldId id="265" r:id="rId9"/>
    <p:sldId id="266" r:id="rId10"/>
    <p:sldId id="267"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6FE15-331F-4E4E-8F2E-C8F8FC012E5B}" v="44" dt="2021-08-12T18:20:58.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722" autoAdjust="0"/>
  </p:normalViewPr>
  <p:slideViewPr>
    <p:cSldViewPr snapToGrid="0">
      <p:cViewPr varScale="1">
        <p:scale>
          <a:sx n="99" d="100"/>
          <a:sy n="99" d="100"/>
        </p:scale>
        <p:origin x="9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Koewler-Campbell" userId="aa3a67de-d2db-47a8-afcd-7c49c1c9bb0a" providerId="ADAL" clId="{1696FE15-331F-4E4E-8F2E-C8F8FC012E5B}"/>
    <pc:docChg chg="undo custSel addSld modSld">
      <pc:chgData name="Kristen Koewler-Campbell" userId="aa3a67de-d2db-47a8-afcd-7c49c1c9bb0a" providerId="ADAL" clId="{1696FE15-331F-4E4E-8F2E-C8F8FC012E5B}" dt="2021-08-12T20:46:49.928" v="1322" actId="20577"/>
      <pc:docMkLst>
        <pc:docMk/>
      </pc:docMkLst>
      <pc:sldChg chg="delSp modSp mod">
        <pc:chgData name="Kristen Koewler-Campbell" userId="aa3a67de-d2db-47a8-afcd-7c49c1c9bb0a" providerId="ADAL" clId="{1696FE15-331F-4E4E-8F2E-C8F8FC012E5B}" dt="2021-08-12T18:22:41.166" v="241" actId="20577"/>
        <pc:sldMkLst>
          <pc:docMk/>
          <pc:sldMk cId="2270100480" sldId="262"/>
        </pc:sldMkLst>
        <pc:spChg chg="mod">
          <ac:chgData name="Kristen Koewler-Campbell" userId="aa3a67de-d2db-47a8-afcd-7c49c1c9bb0a" providerId="ADAL" clId="{1696FE15-331F-4E4E-8F2E-C8F8FC012E5B}" dt="2021-08-06T14:00:40.008" v="0" actId="26606"/>
          <ac:spMkLst>
            <pc:docMk/>
            <pc:sldMk cId="2270100480" sldId="262"/>
            <ac:spMk id="2" creationId="{22B5A14E-E4F1-4266-9EE0-32ACFC132F4A}"/>
          </ac:spMkLst>
        </pc:spChg>
        <pc:spChg chg="mod ord">
          <ac:chgData name="Kristen Koewler-Campbell" userId="aa3a67de-d2db-47a8-afcd-7c49c1c9bb0a" providerId="ADAL" clId="{1696FE15-331F-4E4E-8F2E-C8F8FC012E5B}" dt="2021-08-12T18:22:41.166" v="241" actId="20577"/>
          <ac:spMkLst>
            <pc:docMk/>
            <pc:sldMk cId="2270100480" sldId="262"/>
            <ac:spMk id="3" creationId="{1BB240E2-7CEF-4CB3-94E7-49F6CB0E19A6}"/>
          </ac:spMkLst>
        </pc:spChg>
        <pc:spChg chg="del">
          <ac:chgData name="Kristen Koewler-Campbell" userId="aa3a67de-d2db-47a8-afcd-7c49c1c9bb0a" providerId="ADAL" clId="{1696FE15-331F-4E4E-8F2E-C8F8FC012E5B}" dt="2021-08-06T14:00:40.008" v="0" actId="26606"/>
          <ac:spMkLst>
            <pc:docMk/>
            <pc:sldMk cId="2270100480" sldId="262"/>
            <ac:spMk id="5" creationId="{3D2A2FF4-2558-4D58-B907-C4C7F68A5F08}"/>
          </ac:spMkLst>
        </pc:spChg>
        <pc:picChg chg="mod">
          <ac:chgData name="Kristen Koewler-Campbell" userId="aa3a67de-d2db-47a8-afcd-7c49c1c9bb0a" providerId="ADAL" clId="{1696FE15-331F-4E4E-8F2E-C8F8FC012E5B}" dt="2021-08-06T14:00:40.008" v="0" actId="26606"/>
          <ac:picMkLst>
            <pc:docMk/>
            <pc:sldMk cId="2270100480" sldId="262"/>
            <ac:picMk id="4" creationId="{7EE3B36D-3CD5-448A-BCDF-806F97C77BF6}"/>
          </ac:picMkLst>
        </pc:picChg>
      </pc:sldChg>
      <pc:sldChg chg="modNotesTx">
        <pc:chgData name="Kristen Koewler-Campbell" userId="aa3a67de-d2db-47a8-afcd-7c49c1c9bb0a" providerId="ADAL" clId="{1696FE15-331F-4E4E-8F2E-C8F8FC012E5B}" dt="2021-08-12T20:40:51.167" v="369" actId="20577"/>
        <pc:sldMkLst>
          <pc:docMk/>
          <pc:sldMk cId="185198482" sldId="263"/>
        </pc:sldMkLst>
      </pc:sldChg>
      <pc:sldChg chg="modNotesTx">
        <pc:chgData name="Kristen Koewler-Campbell" userId="aa3a67de-d2db-47a8-afcd-7c49c1c9bb0a" providerId="ADAL" clId="{1696FE15-331F-4E4E-8F2E-C8F8FC012E5B}" dt="2021-08-12T20:45:29.430" v="1264" actId="20577"/>
        <pc:sldMkLst>
          <pc:docMk/>
          <pc:sldMk cId="4284492938" sldId="264"/>
        </pc:sldMkLst>
      </pc:sldChg>
      <pc:sldChg chg="modNotesTx">
        <pc:chgData name="Kristen Koewler-Campbell" userId="aa3a67de-d2db-47a8-afcd-7c49c1c9bb0a" providerId="ADAL" clId="{1696FE15-331F-4E4E-8F2E-C8F8FC012E5B}" dt="2021-08-12T20:46:49.928" v="1322" actId="20577"/>
        <pc:sldMkLst>
          <pc:docMk/>
          <pc:sldMk cId="3008596975" sldId="265"/>
        </pc:sldMkLst>
      </pc:sldChg>
      <pc:sldChg chg="modNotesTx">
        <pc:chgData name="Kristen Koewler-Campbell" userId="aa3a67de-d2db-47a8-afcd-7c49c1c9bb0a" providerId="ADAL" clId="{1696FE15-331F-4E4E-8F2E-C8F8FC012E5B}" dt="2021-08-12T20:43:42.997" v="847" actId="20577"/>
        <pc:sldMkLst>
          <pc:docMk/>
          <pc:sldMk cId="1371018545" sldId="266"/>
        </pc:sldMkLst>
      </pc:sldChg>
      <pc:sldChg chg="addSp delSp modSp new mod modClrScheme chgLayout">
        <pc:chgData name="Kristen Koewler-Campbell" userId="aa3a67de-d2db-47a8-afcd-7c49c1c9bb0a" providerId="ADAL" clId="{1696FE15-331F-4E4E-8F2E-C8F8FC012E5B}" dt="2021-08-12T18:20:58.988" v="240" actId="20577"/>
        <pc:sldMkLst>
          <pc:docMk/>
          <pc:sldMk cId="1340529099" sldId="267"/>
        </pc:sldMkLst>
        <pc:spChg chg="mod ord">
          <ac:chgData name="Kristen Koewler-Campbell" userId="aa3a67de-d2db-47a8-afcd-7c49c1c9bb0a" providerId="ADAL" clId="{1696FE15-331F-4E4E-8F2E-C8F8FC012E5B}" dt="2021-08-12T18:20:18.543" v="198" actId="20577"/>
          <ac:spMkLst>
            <pc:docMk/>
            <pc:sldMk cId="1340529099" sldId="267"/>
            <ac:spMk id="2" creationId="{820BBF3F-0D38-4DCE-B89C-0E264EC75BFD}"/>
          </ac:spMkLst>
        </pc:spChg>
        <pc:spChg chg="add del mod ord">
          <ac:chgData name="Kristen Koewler-Campbell" userId="aa3a67de-d2db-47a8-afcd-7c49c1c9bb0a" providerId="ADAL" clId="{1696FE15-331F-4E4E-8F2E-C8F8FC012E5B}" dt="2021-08-12T18:20:16.340" v="197" actId="26606"/>
          <ac:spMkLst>
            <pc:docMk/>
            <pc:sldMk cId="1340529099" sldId="267"/>
            <ac:spMk id="3" creationId="{FF2482EE-FB47-4A58-B67B-6AACB25ED484}"/>
          </ac:spMkLst>
        </pc:spChg>
        <pc:spChg chg="add del mod ord">
          <ac:chgData name="Kristen Koewler-Campbell" userId="aa3a67de-d2db-47a8-afcd-7c49c1c9bb0a" providerId="ADAL" clId="{1696FE15-331F-4E4E-8F2E-C8F8FC012E5B}" dt="2021-08-12T18:20:16.340" v="197" actId="26606"/>
          <ac:spMkLst>
            <pc:docMk/>
            <pc:sldMk cId="1340529099" sldId="267"/>
            <ac:spMk id="4" creationId="{D82DE215-487C-4DB8-AE63-3A6425957688}"/>
          </ac:spMkLst>
        </pc:spChg>
        <pc:spChg chg="add del mod">
          <ac:chgData name="Kristen Koewler-Campbell" userId="aa3a67de-d2db-47a8-afcd-7c49c1c9bb0a" providerId="ADAL" clId="{1696FE15-331F-4E4E-8F2E-C8F8FC012E5B}" dt="2021-08-12T18:20:16.323" v="196" actId="26606"/>
          <ac:spMkLst>
            <pc:docMk/>
            <pc:sldMk cId="1340529099" sldId="267"/>
            <ac:spMk id="10" creationId="{A3042411-E305-4969-95AE-097B494421CF}"/>
          </ac:spMkLst>
        </pc:spChg>
        <pc:graphicFrameChg chg="add del">
          <ac:chgData name="Kristen Koewler-Campbell" userId="aa3a67de-d2db-47a8-afcd-7c49c1c9bb0a" providerId="ADAL" clId="{1696FE15-331F-4E4E-8F2E-C8F8FC012E5B}" dt="2021-08-12T18:20:16.323" v="196" actId="26606"/>
          <ac:graphicFrameMkLst>
            <pc:docMk/>
            <pc:sldMk cId="1340529099" sldId="267"/>
            <ac:graphicFrameMk id="6" creationId="{FA76274F-9BB1-4124-9B4C-C5E709AF38E0}"/>
          </ac:graphicFrameMkLst>
        </pc:graphicFrameChg>
        <pc:graphicFrameChg chg="add mod">
          <ac:chgData name="Kristen Koewler-Campbell" userId="aa3a67de-d2db-47a8-afcd-7c49c1c9bb0a" providerId="ADAL" clId="{1696FE15-331F-4E4E-8F2E-C8F8FC012E5B}" dt="2021-08-12T18:20:58.988" v="240" actId="20577"/>
          <ac:graphicFrameMkLst>
            <pc:docMk/>
            <pc:sldMk cId="1340529099" sldId="267"/>
            <ac:graphicFrameMk id="12" creationId="{44A955D1-3E09-49E1-A6FF-55EB8FFBE16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B2E89-98F5-41AB-8EE8-5CC3EB82FB5A}"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E5E466F8-38A7-495E-8A43-F08A780B65D6}">
      <dgm:prSet/>
      <dgm:spPr/>
      <dgm:t>
        <a:bodyPr/>
        <a:lstStyle/>
        <a:p>
          <a:r>
            <a:rPr lang="en-US"/>
            <a:t>Staff time</a:t>
          </a:r>
        </a:p>
      </dgm:t>
    </dgm:pt>
    <dgm:pt modelId="{F9A57E8B-6A73-47E9-9587-F20DD175BD1D}" type="parTrans" cxnId="{41173E08-8D02-42E3-B2BB-827583411FD3}">
      <dgm:prSet/>
      <dgm:spPr/>
      <dgm:t>
        <a:bodyPr/>
        <a:lstStyle/>
        <a:p>
          <a:endParaRPr lang="en-US"/>
        </a:p>
      </dgm:t>
    </dgm:pt>
    <dgm:pt modelId="{7038C0F1-60D2-4CC2-BBEA-E8F5ADC1B061}" type="sibTrans" cxnId="{41173E08-8D02-42E3-B2BB-827583411FD3}">
      <dgm:prSet/>
      <dgm:spPr/>
      <dgm:t>
        <a:bodyPr/>
        <a:lstStyle/>
        <a:p>
          <a:endParaRPr lang="en-US"/>
        </a:p>
      </dgm:t>
    </dgm:pt>
    <dgm:pt modelId="{2ADE22D5-B295-4D3E-B8D7-C190E0128283}">
      <dgm:prSet/>
      <dgm:spPr/>
      <dgm:t>
        <a:bodyPr/>
        <a:lstStyle/>
        <a:p>
          <a:r>
            <a:rPr lang="en-US"/>
            <a:t>Providing incentives for saving</a:t>
          </a:r>
        </a:p>
      </dgm:t>
    </dgm:pt>
    <dgm:pt modelId="{0D460211-F8FB-417C-BFBE-4DEE11043E3D}" type="parTrans" cxnId="{E279EA36-D5A7-4426-8BFB-8B526769748F}">
      <dgm:prSet/>
      <dgm:spPr/>
      <dgm:t>
        <a:bodyPr/>
        <a:lstStyle/>
        <a:p>
          <a:endParaRPr lang="en-US"/>
        </a:p>
      </dgm:t>
    </dgm:pt>
    <dgm:pt modelId="{E9304158-D109-479B-A07F-29042C347D82}" type="sibTrans" cxnId="{E279EA36-D5A7-4426-8BFB-8B526769748F}">
      <dgm:prSet/>
      <dgm:spPr/>
      <dgm:t>
        <a:bodyPr/>
        <a:lstStyle/>
        <a:p>
          <a:endParaRPr lang="en-US"/>
        </a:p>
      </dgm:t>
    </dgm:pt>
    <dgm:pt modelId="{0E4B78B1-8892-45A7-9513-EF77DD1E4B81}">
      <dgm:prSet/>
      <dgm:spPr/>
      <dgm:t>
        <a:bodyPr/>
        <a:lstStyle/>
        <a:p>
          <a:r>
            <a:rPr lang="en-US" dirty="0"/>
            <a:t>Potential loss of fee income</a:t>
          </a:r>
        </a:p>
      </dgm:t>
    </dgm:pt>
    <dgm:pt modelId="{DF07A9D0-A913-45AA-8EF5-14BCD3A07516}" type="parTrans" cxnId="{5D741E7B-259B-4A9E-9369-40A0468A71C7}">
      <dgm:prSet/>
      <dgm:spPr/>
      <dgm:t>
        <a:bodyPr/>
        <a:lstStyle/>
        <a:p>
          <a:endParaRPr lang="en-US"/>
        </a:p>
      </dgm:t>
    </dgm:pt>
    <dgm:pt modelId="{6F5ED95E-EA43-426D-BCE0-19886A17F194}" type="sibTrans" cxnId="{5D741E7B-259B-4A9E-9369-40A0468A71C7}">
      <dgm:prSet/>
      <dgm:spPr/>
      <dgm:t>
        <a:bodyPr/>
        <a:lstStyle/>
        <a:p>
          <a:endParaRPr lang="en-US"/>
        </a:p>
      </dgm:t>
    </dgm:pt>
    <dgm:pt modelId="{8D25B39F-5FF9-451D-B9CC-F49D10BBDB73}" type="pres">
      <dgm:prSet presAssocID="{8D1B2E89-98F5-41AB-8EE8-5CC3EB82FB5A}" presName="linear" presStyleCnt="0">
        <dgm:presLayoutVars>
          <dgm:animLvl val="lvl"/>
          <dgm:resizeHandles val="exact"/>
        </dgm:presLayoutVars>
      </dgm:prSet>
      <dgm:spPr/>
    </dgm:pt>
    <dgm:pt modelId="{3A49F084-FD32-489D-873F-C741ADCA5642}" type="pres">
      <dgm:prSet presAssocID="{E5E466F8-38A7-495E-8A43-F08A780B65D6}" presName="parentText" presStyleLbl="node1" presStyleIdx="0" presStyleCnt="3">
        <dgm:presLayoutVars>
          <dgm:chMax val="0"/>
          <dgm:bulletEnabled val="1"/>
        </dgm:presLayoutVars>
      </dgm:prSet>
      <dgm:spPr/>
    </dgm:pt>
    <dgm:pt modelId="{58393681-A048-44D6-813E-BA8ECB933364}" type="pres">
      <dgm:prSet presAssocID="{7038C0F1-60D2-4CC2-BBEA-E8F5ADC1B061}" presName="spacer" presStyleCnt="0"/>
      <dgm:spPr/>
    </dgm:pt>
    <dgm:pt modelId="{C01B6DE4-A5F9-4A86-9E51-E66D2182BF73}" type="pres">
      <dgm:prSet presAssocID="{2ADE22D5-B295-4D3E-B8D7-C190E0128283}" presName="parentText" presStyleLbl="node1" presStyleIdx="1" presStyleCnt="3">
        <dgm:presLayoutVars>
          <dgm:chMax val="0"/>
          <dgm:bulletEnabled val="1"/>
        </dgm:presLayoutVars>
      </dgm:prSet>
      <dgm:spPr/>
    </dgm:pt>
    <dgm:pt modelId="{76472A6E-1F40-4EA4-AB69-736CB0CA0133}" type="pres">
      <dgm:prSet presAssocID="{E9304158-D109-479B-A07F-29042C347D82}" presName="spacer" presStyleCnt="0"/>
      <dgm:spPr/>
    </dgm:pt>
    <dgm:pt modelId="{C7342E7F-DA0B-4CE6-BE7B-F9C56BD2D20E}" type="pres">
      <dgm:prSet presAssocID="{0E4B78B1-8892-45A7-9513-EF77DD1E4B81}" presName="parentText" presStyleLbl="node1" presStyleIdx="2" presStyleCnt="3">
        <dgm:presLayoutVars>
          <dgm:chMax val="0"/>
          <dgm:bulletEnabled val="1"/>
        </dgm:presLayoutVars>
      </dgm:prSet>
      <dgm:spPr/>
    </dgm:pt>
  </dgm:ptLst>
  <dgm:cxnLst>
    <dgm:cxn modelId="{41173E08-8D02-42E3-B2BB-827583411FD3}" srcId="{8D1B2E89-98F5-41AB-8EE8-5CC3EB82FB5A}" destId="{E5E466F8-38A7-495E-8A43-F08A780B65D6}" srcOrd="0" destOrd="0" parTransId="{F9A57E8B-6A73-47E9-9587-F20DD175BD1D}" sibTransId="{7038C0F1-60D2-4CC2-BBEA-E8F5ADC1B061}"/>
    <dgm:cxn modelId="{E279EA36-D5A7-4426-8BFB-8B526769748F}" srcId="{8D1B2E89-98F5-41AB-8EE8-5CC3EB82FB5A}" destId="{2ADE22D5-B295-4D3E-B8D7-C190E0128283}" srcOrd="1" destOrd="0" parTransId="{0D460211-F8FB-417C-BFBE-4DEE11043E3D}" sibTransId="{E9304158-D109-479B-A07F-29042C347D82}"/>
    <dgm:cxn modelId="{EF0B1C40-9C14-4811-833A-9FBF61EA47C5}" type="presOf" srcId="{8D1B2E89-98F5-41AB-8EE8-5CC3EB82FB5A}" destId="{8D25B39F-5FF9-451D-B9CC-F49D10BBDB73}" srcOrd="0" destOrd="0" presId="urn:microsoft.com/office/officeart/2005/8/layout/vList2"/>
    <dgm:cxn modelId="{FADC2156-7AEF-4997-8AC8-0BBF69FE8925}" type="presOf" srcId="{E5E466F8-38A7-495E-8A43-F08A780B65D6}" destId="{3A49F084-FD32-489D-873F-C741ADCA5642}" srcOrd="0" destOrd="0" presId="urn:microsoft.com/office/officeart/2005/8/layout/vList2"/>
    <dgm:cxn modelId="{5D741E7B-259B-4A9E-9369-40A0468A71C7}" srcId="{8D1B2E89-98F5-41AB-8EE8-5CC3EB82FB5A}" destId="{0E4B78B1-8892-45A7-9513-EF77DD1E4B81}" srcOrd="2" destOrd="0" parTransId="{DF07A9D0-A913-45AA-8EF5-14BCD3A07516}" sibTransId="{6F5ED95E-EA43-426D-BCE0-19886A17F194}"/>
    <dgm:cxn modelId="{B0C4CAA3-B8E4-4196-B3F8-90E042B9634F}" type="presOf" srcId="{0E4B78B1-8892-45A7-9513-EF77DD1E4B81}" destId="{C7342E7F-DA0B-4CE6-BE7B-F9C56BD2D20E}" srcOrd="0" destOrd="0" presId="urn:microsoft.com/office/officeart/2005/8/layout/vList2"/>
    <dgm:cxn modelId="{A9D611E7-E508-435D-9655-1A330B747AAF}" type="presOf" srcId="{2ADE22D5-B295-4D3E-B8D7-C190E0128283}" destId="{C01B6DE4-A5F9-4A86-9E51-E66D2182BF73}" srcOrd="0" destOrd="0" presId="urn:microsoft.com/office/officeart/2005/8/layout/vList2"/>
    <dgm:cxn modelId="{613ED30C-ABBF-4AE9-970C-AF7DB388D194}" type="presParOf" srcId="{8D25B39F-5FF9-451D-B9CC-F49D10BBDB73}" destId="{3A49F084-FD32-489D-873F-C741ADCA5642}" srcOrd="0" destOrd="0" presId="urn:microsoft.com/office/officeart/2005/8/layout/vList2"/>
    <dgm:cxn modelId="{F908BA9B-95EA-445D-B499-7EC879F8E91A}" type="presParOf" srcId="{8D25B39F-5FF9-451D-B9CC-F49D10BBDB73}" destId="{58393681-A048-44D6-813E-BA8ECB933364}" srcOrd="1" destOrd="0" presId="urn:microsoft.com/office/officeart/2005/8/layout/vList2"/>
    <dgm:cxn modelId="{833367CA-E697-4315-AB3A-1594B296EBE3}" type="presParOf" srcId="{8D25B39F-5FF9-451D-B9CC-F49D10BBDB73}" destId="{C01B6DE4-A5F9-4A86-9E51-E66D2182BF73}" srcOrd="2" destOrd="0" presId="urn:microsoft.com/office/officeart/2005/8/layout/vList2"/>
    <dgm:cxn modelId="{F2E72AB1-ECB1-4A35-98F9-77CAE0FFD5BD}" type="presParOf" srcId="{8D25B39F-5FF9-451D-B9CC-F49D10BBDB73}" destId="{76472A6E-1F40-4EA4-AB69-736CB0CA0133}" srcOrd="3" destOrd="0" presId="urn:microsoft.com/office/officeart/2005/8/layout/vList2"/>
    <dgm:cxn modelId="{9133DE1E-7DBF-45A0-A178-466E6DBF7E8C}" type="presParOf" srcId="{8D25B39F-5FF9-451D-B9CC-F49D10BBDB73}" destId="{C7342E7F-DA0B-4CE6-BE7B-F9C56BD2D20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1D278D-5D0E-4350-AE93-3229FACE2A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A517EF-66EC-4232-96DE-5DF4E5BC6490}">
      <dgm:prSet/>
      <dgm:spPr/>
      <dgm:t>
        <a:bodyPr/>
        <a:lstStyle/>
        <a:p>
          <a:r>
            <a:rPr lang="en-US" dirty="0"/>
            <a:t>Jeff Mark- jmark@purduefed.com</a:t>
          </a:r>
        </a:p>
      </dgm:t>
    </dgm:pt>
    <dgm:pt modelId="{5B5B08AD-3BF2-4239-B5D3-D61D66D7E869}" type="parTrans" cxnId="{492D363F-E1A5-4842-8362-D968F9673693}">
      <dgm:prSet/>
      <dgm:spPr/>
      <dgm:t>
        <a:bodyPr/>
        <a:lstStyle/>
        <a:p>
          <a:endParaRPr lang="en-US"/>
        </a:p>
      </dgm:t>
    </dgm:pt>
    <dgm:pt modelId="{0ED498E2-8B8A-40C3-87A8-9D633ACD9FF7}" type="sibTrans" cxnId="{492D363F-E1A5-4842-8362-D968F9673693}">
      <dgm:prSet/>
      <dgm:spPr/>
      <dgm:t>
        <a:bodyPr/>
        <a:lstStyle/>
        <a:p>
          <a:endParaRPr lang="en-US"/>
        </a:p>
      </dgm:t>
    </dgm:pt>
    <dgm:pt modelId="{F16FD132-6506-42A1-9ADC-DB4DDA0A1C94}">
      <dgm:prSet/>
      <dgm:spPr/>
      <dgm:t>
        <a:bodyPr/>
        <a:lstStyle/>
        <a:p>
          <a:r>
            <a:rPr lang="en-US" dirty="0"/>
            <a:t>Nikita Tays- ntays@afenafcu.org</a:t>
          </a:r>
        </a:p>
      </dgm:t>
    </dgm:pt>
    <dgm:pt modelId="{8627923F-DC5C-44FC-9B87-D1527F10A637}" type="parTrans" cxnId="{85DCAB11-50F1-42FE-B4C5-F4CD98BF6006}">
      <dgm:prSet/>
      <dgm:spPr/>
      <dgm:t>
        <a:bodyPr/>
        <a:lstStyle/>
        <a:p>
          <a:endParaRPr lang="en-US"/>
        </a:p>
      </dgm:t>
    </dgm:pt>
    <dgm:pt modelId="{E03C5ADD-5150-4C57-8E70-2226680AAD29}" type="sibTrans" cxnId="{85DCAB11-50F1-42FE-B4C5-F4CD98BF6006}">
      <dgm:prSet/>
      <dgm:spPr/>
      <dgm:t>
        <a:bodyPr/>
        <a:lstStyle/>
        <a:p>
          <a:endParaRPr lang="en-US"/>
        </a:p>
      </dgm:t>
    </dgm:pt>
    <dgm:pt modelId="{47A850E6-7AC9-43B4-8008-49385E71B506}">
      <dgm:prSet/>
      <dgm:spPr/>
      <dgm:t>
        <a:bodyPr/>
        <a:lstStyle/>
        <a:p>
          <a:r>
            <a:rPr lang="en-US" dirty="0"/>
            <a:t>Kristen Koewler-Campbell- kkoewlercampbell@etfcu.org</a:t>
          </a:r>
        </a:p>
      </dgm:t>
    </dgm:pt>
    <dgm:pt modelId="{0938ED35-181C-4805-9D31-EB5BCB82B95F}" type="parTrans" cxnId="{994AD022-7C63-4656-837F-60C4238EBF39}">
      <dgm:prSet/>
      <dgm:spPr/>
      <dgm:t>
        <a:bodyPr/>
        <a:lstStyle/>
        <a:p>
          <a:endParaRPr lang="en-US"/>
        </a:p>
      </dgm:t>
    </dgm:pt>
    <dgm:pt modelId="{E9DC29BF-ED57-4142-AF81-11006A5A0F34}" type="sibTrans" cxnId="{994AD022-7C63-4656-837F-60C4238EBF39}">
      <dgm:prSet/>
      <dgm:spPr/>
      <dgm:t>
        <a:bodyPr/>
        <a:lstStyle/>
        <a:p>
          <a:endParaRPr lang="en-US"/>
        </a:p>
      </dgm:t>
    </dgm:pt>
    <dgm:pt modelId="{C395C38A-C5EF-425D-B68E-4B0E8CCE0513}" type="pres">
      <dgm:prSet presAssocID="{481D278D-5D0E-4350-AE93-3229FACE2A95}" presName="linear" presStyleCnt="0">
        <dgm:presLayoutVars>
          <dgm:animLvl val="lvl"/>
          <dgm:resizeHandles val="exact"/>
        </dgm:presLayoutVars>
      </dgm:prSet>
      <dgm:spPr/>
    </dgm:pt>
    <dgm:pt modelId="{A1101828-B945-4A28-8EE2-3227030122CB}" type="pres">
      <dgm:prSet presAssocID="{6DA517EF-66EC-4232-96DE-5DF4E5BC6490}" presName="parentText" presStyleLbl="node1" presStyleIdx="0" presStyleCnt="3">
        <dgm:presLayoutVars>
          <dgm:chMax val="0"/>
          <dgm:bulletEnabled val="1"/>
        </dgm:presLayoutVars>
      </dgm:prSet>
      <dgm:spPr/>
    </dgm:pt>
    <dgm:pt modelId="{A0AF184B-EA2A-40D3-AD82-B709BFD3EAD4}" type="pres">
      <dgm:prSet presAssocID="{0ED498E2-8B8A-40C3-87A8-9D633ACD9FF7}" presName="spacer" presStyleCnt="0"/>
      <dgm:spPr/>
    </dgm:pt>
    <dgm:pt modelId="{AA34DCBC-B43A-4542-8DB6-202E089A3343}" type="pres">
      <dgm:prSet presAssocID="{F16FD132-6506-42A1-9ADC-DB4DDA0A1C94}" presName="parentText" presStyleLbl="node1" presStyleIdx="1" presStyleCnt="3">
        <dgm:presLayoutVars>
          <dgm:chMax val="0"/>
          <dgm:bulletEnabled val="1"/>
        </dgm:presLayoutVars>
      </dgm:prSet>
      <dgm:spPr/>
    </dgm:pt>
    <dgm:pt modelId="{48857078-C33A-48F4-835C-9E9178DB1613}" type="pres">
      <dgm:prSet presAssocID="{E03C5ADD-5150-4C57-8E70-2226680AAD29}" presName="spacer" presStyleCnt="0"/>
      <dgm:spPr/>
    </dgm:pt>
    <dgm:pt modelId="{033045B7-DCA0-4021-AF31-A3705C5503D7}" type="pres">
      <dgm:prSet presAssocID="{47A850E6-7AC9-43B4-8008-49385E71B506}" presName="parentText" presStyleLbl="node1" presStyleIdx="2" presStyleCnt="3">
        <dgm:presLayoutVars>
          <dgm:chMax val="0"/>
          <dgm:bulletEnabled val="1"/>
        </dgm:presLayoutVars>
      </dgm:prSet>
      <dgm:spPr/>
    </dgm:pt>
  </dgm:ptLst>
  <dgm:cxnLst>
    <dgm:cxn modelId="{F4D60A00-8E20-4D2D-876B-FE2AEB7C6264}" type="presOf" srcId="{F16FD132-6506-42A1-9ADC-DB4DDA0A1C94}" destId="{AA34DCBC-B43A-4542-8DB6-202E089A3343}" srcOrd="0" destOrd="0" presId="urn:microsoft.com/office/officeart/2005/8/layout/vList2"/>
    <dgm:cxn modelId="{74B87805-01DE-48E5-BA82-5791CFFFFF60}" type="presOf" srcId="{6DA517EF-66EC-4232-96DE-5DF4E5BC6490}" destId="{A1101828-B945-4A28-8EE2-3227030122CB}" srcOrd="0" destOrd="0" presId="urn:microsoft.com/office/officeart/2005/8/layout/vList2"/>
    <dgm:cxn modelId="{85DCAB11-50F1-42FE-B4C5-F4CD98BF6006}" srcId="{481D278D-5D0E-4350-AE93-3229FACE2A95}" destId="{F16FD132-6506-42A1-9ADC-DB4DDA0A1C94}" srcOrd="1" destOrd="0" parTransId="{8627923F-DC5C-44FC-9B87-D1527F10A637}" sibTransId="{E03C5ADD-5150-4C57-8E70-2226680AAD29}"/>
    <dgm:cxn modelId="{994AD022-7C63-4656-837F-60C4238EBF39}" srcId="{481D278D-5D0E-4350-AE93-3229FACE2A95}" destId="{47A850E6-7AC9-43B4-8008-49385E71B506}" srcOrd="2" destOrd="0" parTransId="{0938ED35-181C-4805-9D31-EB5BCB82B95F}" sibTransId="{E9DC29BF-ED57-4142-AF81-11006A5A0F34}"/>
    <dgm:cxn modelId="{5620373C-6CEB-41E5-A9B2-D35493B7ED68}" type="presOf" srcId="{481D278D-5D0E-4350-AE93-3229FACE2A95}" destId="{C395C38A-C5EF-425D-B68E-4B0E8CCE0513}" srcOrd="0" destOrd="0" presId="urn:microsoft.com/office/officeart/2005/8/layout/vList2"/>
    <dgm:cxn modelId="{492D363F-E1A5-4842-8362-D968F9673693}" srcId="{481D278D-5D0E-4350-AE93-3229FACE2A95}" destId="{6DA517EF-66EC-4232-96DE-5DF4E5BC6490}" srcOrd="0" destOrd="0" parTransId="{5B5B08AD-3BF2-4239-B5D3-D61D66D7E869}" sibTransId="{0ED498E2-8B8A-40C3-87A8-9D633ACD9FF7}"/>
    <dgm:cxn modelId="{1776A36A-EEE1-47DC-9BF6-751B3F7A3880}" type="presOf" srcId="{47A850E6-7AC9-43B4-8008-49385E71B506}" destId="{033045B7-DCA0-4021-AF31-A3705C5503D7}" srcOrd="0" destOrd="0" presId="urn:microsoft.com/office/officeart/2005/8/layout/vList2"/>
    <dgm:cxn modelId="{F7C4ABEB-447D-4162-9393-4EA1C48387F1}" type="presParOf" srcId="{C395C38A-C5EF-425D-B68E-4B0E8CCE0513}" destId="{A1101828-B945-4A28-8EE2-3227030122CB}" srcOrd="0" destOrd="0" presId="urn:microsoft.com/office/officeart/2005/8/layout/vList2"/>
    <dgm:cxn modelId="{1DF9E2FF-4B5F-4EB4-8C61-0F01642D375C}" type="presParOf" srcId="{C395C38A-C5EF-425D-B68E-4B0E8CCE0513}" destId="{A0AF184B-EA2A-40D3-AD82-B709BFD3EAD4}" srcOrd="1" destOrd="0" presId="urn:microsoft.com/office/officeart/2005/8/layout/vList2"/>
    <dgm:cxn modelId="{A06E73C5-A975-4E7D-92EC-E6E94478BDF7}" type="presParOf" srcId="{C395C38A-C5EF-425D-B68E-4B0E8CCE0513}" destId="{AA34DCBC-B43A-4542-8DB6-202E089A3343}" srcOrd="2" destOrd="0" presId="urn:microsoft.com/office/officeart/2005/8/layout/vList2"/>
    <dgm:cxn modelId="{C13AE83D-1124-4F5C-A0FC-F1B9179F272F}" type="presParOf" srcId="{C395C38A-C5EF-425D-B68E-4B0E8CCE0513}" destId="{48857078-C33A-48F4-835C-9E9178DB1613}" srcOrd="3" destOrd="0" presId="urn:microsoft.com/office/officeart/2005/8/layout/vList2"/>
    <dgm:cxn modelId="{01F25AF6-ECAD-4000-B6FB-B7E2856A272C}" type="presParOf" srcId="{C395C38A-C5EF-425D-B68E-4B0E8CCE0513}" destId="{033045B7-DCA0-4021-AF31-A3705C5503D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9F084-FD32-489D-873F-C741ADCA5642}">
      <dsp:nvSpPr>
        <dsp:cNvPr id="0" name=""/>
        <dsp:cNvSpPr/>
      </dsp:nvSpPr>
      <dsp:spPr>
        <a:xfrm>
          <a:off x="0" y="43355"/>
          <a:ext cx="6858000" cy="1668456"/>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Staff time</a:t>
          </a:r>
        </a:p>
      </dsp:txBody>
      <dsp:txXfrm>
        <a:off x="81447" y="124802"/>
        <a:ext cx="6695106" cy="1505562"/>
      </dsp:txXfrm>
    </dsp:sp>
    <dsp:sp modelId="{C01B6DE4-A5F9-4A86-9E51-E66D2182BF73}">
      <dsp:nvSpPr>
        <dsp:cNvPr id="0" name=""/>
        <dsp:cNvSpPr/>
      </dsp:nvSpPr>
      <dsp:spPr>
        <a:xfrm>
          <a:off x="0" y="1832771"/>
          <a:ext cx="6858000" cy="1668456"/>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Providing incentives for saving</a:t>
          </a:r>
        </a:p>
      </dsp:txBody>
      <dsp:txXfrm>
        <a:off x="81447" y="1914218"/>
        <a:ext cx="6695106" cy="1505562"/>
      </dsp:txXfrm>
    </dsp:sp>
    <dsp:sp modelId="{C7342E7F-DA0B-4CE6-BE7B-F9C56BD2D20E}">
      <dsp:nvSpPr>
        <dsp:cNvPr id="0" name=""/>
        <dsp:cNvSpPr/>
      </dsp:nvSpPr>
      <dsp:spPr>
        <a:xfrm>
          <a:off x="0" y="3622188"/>
          <a:ext cx="6858000" cy="1668456"/>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Potential loss of fee income</a:t>
          </a:r>
        </a:p>
      </dsp:txBody>
      <dsp:txXfrm>
        <a:off x="81447" y="3703635"/>
        <a:ext cx="6695106" cy="1505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01828-B945-4A28-8EE2-3227030122CB}">
      <dsp:nvSpPr>
        <dsp:cNvPr id="0" name=""/>
        <dsp:cNvSpPr/>
      </dsp:nvSpPr>
      <dsp:spPr>
        <a:xfrm>
          <a:off x="0" y="50779"/>
          <a:ext cx="10058399" cy="1191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Jeff Mark- jmark@purduefed.com</a:t>
          </a:r>
        </a:p>
      </dsp:txBody>
      <dsp:txXfrm>
        <a:off x="58177" y="108956"/>
        <a:ext cx="9942045" cy="1075400"/>
      </dsp:txXfrm>
    </dsp:sp>
    <dsp:sp modelId="{AA34DCBC-B43A-4542-8DB6-202E089A3343}">
      <dsp:nvSpPr>
        <dsp:cNvPr id="0" name=""/>
        <dsp:cNvSpPr/>
      </dsp:nvSpPr>
      <dsp:spPr>
        <a:xfrm>
          <a:off x="0" y="1328934"/>
          <a:ext cx="10058399" cy="1191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Nikita Tays- ntays@afenafcu.org</a:t>
          </a:r>
        </a:p>
      </dsp:txBody>
      <dsp:txXfrm>
        <a:off x="58177" y="1387111"/>
        <a:ext cx="9942045" cy="1075400"/>
      </dsp:txXfrm>
    </dsp:sp>
    <dsp:sp modelId="{033045B7-DCA0-4021-AF31-A3705C5503D7}">
      <dsp:nvSpPr>
        <dsp:cNvPr id="0" name=""/>
        <dsp:cNvSpPr/>
      </dsp:nvSpPr>
      <dsp:spPr>
        <a:xfrm>
          <a:off x="0" y="2607089"/>
          <a:ext cx="10058399" cy="1191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Kristen Koewler-Campbell- kkoewlercampbell@etfcu.org</a:t>
          </a:r>
        </a:p>
      </dsp:txBody>
      <dsp:txXfrm>
        <a:off x="58177" y="2665266"/>
        <a:ext cx="9942045" cy="1075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A14567F-9C8F-43BC-94D0-A14848D0DF6F}" type="datetimeFigureOut">
              <a:rPr lang="en-US" smtClean="0"/>
              <a:t>8/12/2021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FFE3D66-10DE-4F9E-9FAB-86292F6D96DF}" type="slidenum">
              <a:rPr lang="en-US" smtClean="0"/>
              <a:t>‹#›</a:t>
            </a:fld>
            <a:endParaRPr lang="en-US"/>
          </a:p>
        </p:txBody>
      </p:sp>
    </p:spTree>
    <p:extLst>
      <p:ext uri="{BB962C8B-B14F-4D97-AF65-F5344CB8AC3E}">
        <p14:creationId xmlns:p14="http://schemas.microsoft.com/office/powerpoint/2010/main" val="72284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 translates to- $448 Billion in US household debt is delinquent, with $343 Billion considered seriously delinquent (at least 90 Days Past Due)</a:t>
            </a:r>
          </a:p>
          <a:p>
            <a:r>
              <a:rPr lang="en-US" dirty="0"/>
              <a:t>As it relates to our product, collection item means delinquencies or judgments </a:t>
            </a:r>
          </a:p>
        </p:txBody>
      </p:sp>
      <p:sp>
        <p:nvSpPr>
          <p:cNvPr id="4" name="Slide Number Placeholder 3"/>
          <p:cNvSpPr>
            <a:spLocks noGrp="1"/>
          </p:cNvSpPr>
          <p:nvPr>
            <p:ph type="sldNum" sz="quarter" idx="5"/>
          </p:nvPr>
        </p:nvSpPr>
        <p:spPr/>
        <p:txBody>
          <a:bodyPr/>
          <a:lstStyle/>
          <a:p>
            <a:fld id="{4FFE3D66-10DE-4F9E-9FAB-86292F6D96DF}" type="slidenum">
              <a:rPr lang="en-US" smtClean="0"/>
              <a:t>2</a:t>
            </a:fld>
            <a:endParaRPr lang="en-US"/>
          </a:p>
        </p:txBody>
      </p:sp>
    </p:spTree>
    <p:extLst>
      <p:ext uri="{BB962C8B-B14F-4D97-AF65-F5344CB8AC3E}">
        <p14:creationId xmlns:p14="http://schemas.microsoft.com/office/powerpoint/2010/main" val="129660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We’ve worked on a reference guide for members to utilize when contacting creditors and credit bureaus- includes contact information. This can assist because it can be complicated to understand who to contact and how to do that, especially if the debt has been sold.</a:t>
            </a:r>
          </a:p>
          <a:p>
            <a:pPr marL="228600" indent="-228600">
              <a:buAutoNum type="arabicParenR"/>
            </a:pPr>
            <a:r>
              <a:rPr lang="en-US" dirty="0"/>
              <a:t>Once they’ve begun the credit builder product, could potentially follow-up with assistance in creation of a budget and financial coaching. This could be an opportunity for the credit union to sponsor (or seek out a third party sponsor, perhaps like Cuna Mutual or your league) and host seminars for members on the topics of budgeting, financial planning, etc. </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4FFE3D66-10DE-4F9E-9FAB-86292F6D96DF}" type="slidenum">
              <a:rPr lang="en-US" smtClean="0"/>
              <a:t>3</a:t>
            </a:fld>
            <a:endParaRPr lang="en-US"/>
          </a:p>
        </p:txBody>
      </p:sp>
    </p:spTree>
    <p:extLst>
      <p:ext uri="{BB962C8B-B14F-4D97-AF65-F5344CB8AC3E}">
        <p14:creationId xmlns:p14="http://schemas.microsoft.com/office/powerpoint/2010/main" val="230624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Incorporates the credit union mission- people helping people and promoting well-being of its members</a:t>
            </a:r>
          </a:p>
          <a:p>
            <a:pPr marL="228600" indent="-228600">
              <a:buAutoNum type="arabicParenR"/>
            </a:pPr>
            <a:r>
              <a:rPr lang="en-US" dirty="0"/>
              <a:t>Opportunity for financial education for members</a:t>
            </a:r>
          </a:p>
          <a:p>
            <a:pPr marL="228600" indent="-228600">
              <a:buAutoNum type="arabicParenR"/>
            </a:pPr>
            <a:r>
              <a:rPr lang="en-US" dirty="0"/>
              <a:t>Marketing opportunity to promote credit union to underserved community members</a:t>
            </a:r>
          </a:p>
          <a:p>
            <a:pPr marL="228600" indent="-228600">
              <a:buAutoNum type="arabicParenR"/>
            </a:pPr>
            <a:r>
              <a:rPr lang="en-US" dirty="0"/>
              <a:t>Build loyalty in banking relationships with members who utilize this tool</a:t>
            </a:r>
          </a:p>
          <a:p>
            <a:pPr marL="228600" indent="-228600">
              <a:buAutoNum type="arabicParenR"/>
            </a:pPr>
            <a:r>
              <a:rPr lang="en-US" dirty="0"/>
              <a:t>Share success story from a personal experience with a member &amp; impact this had on the member</a:t>
            </a:r>
          </a:p>
        </p:txBody>
      </p:sp>
      <p:sp>
        <p:nvSpPr>
          <p:cNvPr id="4" name="Slide Number Placeholder 3"/>
          <p:cNvSpPr>
            <a:spLocks noGrp="1"/>
          </p:cNvSpPr>
          <p:nvPr>
            <p:ph type="sldNum" sz="quarter" idx="5"/>
          </p:nvPr>
        </p:nvSpPr>
        <p:spPr/>
        <p:txBody>
          <a:bodyPr/>
          <a:lstStyle/>
          <a:p>
            <a:fld id="{4FFE3D66-10DE-4F9E-9FAB-86292F6D96DF}" type="slidenum">
              <a:rPr lang="en-US" smtClean="0"/>
              <a:t>4</a:t>
            </a:fld>
            <a:endParaRPr lang="en-US"/>
          </a:p>
        </p:txBody>
      </p:sp>
    </p:spTree>
    <p:extLst>
      <p:ext uri="{BB962C8B-B14F-4D97-AF65-F5344CB8AC3E}">
        <p14:creationId xmlns:p14="http://schemas.microsoft.com/office/powerpoint/2010/main" val="308920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Staff time will depend on their level of involvement with the member during the saving process. Should not be extreme because the member needs to be learning and accomplishing this on their own in order to build the financial knowledge and ability. Using existing savings product mechanisms at your credit union will cut down on cost and time of operational and system needs.</a:t>
            </a:r>
          </a:p>
          <a:p>
            <a:pPr marL="228600" indent="-228600">
              <a:buAutoNum type="arabicParenR"/>
            </a:pPr>
            <a:r>
              <a:rPr lang="en-US" dirty="0"/>
              <a:t>Incentives are up to the credit union. Our ideas include- small dollar amount gift cards, credit union branded items (shirts, pizza cutter, pens, coffee mugs, water bottles, </a:t>
            </a:r>
            <a:r>
              <a:rPr lang="en-US" dirty="0" err="1"/>
              <a:t>etc</a:t>
            </a:r>
            <a:r>
              <a:rPr lang="en-US" dirty="0"/>
              <a:t>), credit union matching member savings up to a cap. Can share </a:t>
            </a:r>
            <a:r>
              <a:rPr lang="en-US" dirty="0" err="1"/>
              <a:t>Afena</a:t>
            </a:r>
            <a:r>
              <a:rPr lang="en-US" dirty="0"/>
              <a:t> FCU example ‘save to win</a:t>
            </a:r>
            <a:r>
              <a:rPr lang="en-US"/>
              <a:t>’ program.</a:t>
            </a:r>
            <a:endParaRPr lang="en-US" dirty="0"/>
          </a:p>
          <a:p>
            <a:pPr marL="228600" indent="-228600">
              <a:buAutoNum type="arabicParenR"/>
            </a:pPr>
            <a:r>
              <a:rPr lang="en-US" dirty="0"/>
              <a:t>We expect this would be offset by gaining a loyal member who obtains their financial products and services at the credit union and provides interest income</a:t>
            </a:r>
          </a:p>
        </p:txBody>
      </p:sp>
      <p:sp>
        <p:nvSpPr>
          <p:cNvPr id="4" name="Slide Number Placeholder 3"/>
          <p:cNvSpPr>
            <a:spLocks noGrp="1"/>
          </p:cNvSpPr>
          <p:nvPr>
            <p:ph type="sldNum" sz="quarter" idx="5"/>
          </p:nvPr>
        </p:nvSpPr>
        <p:spPr/>
        <p:txBody>
          <a:bodyPr/>
          <a:lstStyle/>
          <a:p>
            <a:fld id="{4FFE3D66-10DE-4F9E-9FAB-86292F6D96DF}" type="slidenum">
              <a:rPr lang="en-US" smtClean="0"/>
              <a:t>5</a:t>
            </a:fld>
            <a:endParaRPr lang="en-US"/>
          </a:p>
        </p:txBody>
      </p:sp>
    </p:spTree>
    <p:extLst>
      <p:ext uri="{BB962C8B-B14F-4D97-AF65-F5344CB8AC3E}">
        <p14:creationId xmlns:p14="http://schemas.microsoft.com/office/powerpoint/2010/main" val="235708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Utilize your existing websites- rotating ads on the homepage for example</a:t>
            </a:r>
          </a:p>
          <a:p>
            <a:pPr marL="228600" indent="-228600">
              <a:buAutoNum type="arabicParenR"/>
            </a:pPr>
            <a:r>
              <a:rPr lang="en-US" dirty="0"/>
              <a:t>Email campaign to existing members. They can pass along by word of mouth- some of the most powerful marketing comes from word of mouth! Also can forward the email.</a:t>
            </a:r>
          </a:p>
          <a:p>
            <a:pPr marL="228600" indent="-228600">
              <a:buAutoNum type="arabicParenR"/>
            </a:pPr>
            <a:r>
              <a:rPr lang="en-US" dirty="0"/>
              <a:t>Flyers in lobby and staff offices/spaces</a:t>
            </a:r>
          </a:p>
          <a:p>
            <a:pPr marL="228600" indent="-228600">
              <a:buAutoNum type="arabicParenR"/>
            </a:pPr>
            <a:r>
              <a:rPr lang="en-US" dirty="0"/>
              <a:t>Marketing materials should include- name of product, short explanation or buzz words on why credit is important to “clean up” and benefits members can derive from doing so, examples of incentives they will obtain as they save (who doesn’t love free stuff!)</a:t>
            </a:r>
          </a:p>
          <a:p>
            <a:pPr marL="228600" indent="-228600">
              <a:buAutoNum type="arabicParenR"/>
            </a:pPr>
            <a:r>
              <a:rPr lang="en-US" dirty="0"/>
              <a:t>Free marketing on social media platforms such as twitter, </a:t>
            </a:r>
            <a:r>
              <a:rPr lang="en-US" dirty="0" err="1"/>
              <a:t>facebook</a:t>
            </a:r>
            <a:r>
              <a:rPr lang="en-US" dirty="0"/>
              <a:t>, etc. </a:t>
            </a:r>
          </a:p>
          <a:p>
            <a:pPr marL="228600" indent="-228600">
              <a:buAutoNum type="arabicParenR"/>
            </a:pPr>
            <a:r>
              <a:rPr lang="en-US" dirty="0"/>
              <a:t>Can advertise on credit union online banking platform to existing members </a:t>
            </a:r>
          </a:p>
        </p:txBody>
      </p:sp>
      <p:sp>
        <p:nvSpPr>
          <p:cNvPr id="4" name="Slide Number Placeholder 3"/>
          <p:cNvSpPr>
            <a:spLocks noGrp="1"/>
          </p:cNvSpPr>
          <p:nvPr>
            <p:ph type="sldNum" sz="quarter" idx="5"/>
          </p:nvPr>
        </p:nvSpPr>
        <p:spPr/>
        <p:txBody>
          <a:bodyPr/>
          <a:lstStyle/>
          <a:p>
            <a:fld id="{4FFE3D66-10DE-4F9E-9FAB-86292F6D96DF}" type="slidenum">
              <a:rPr lang="en-US" smtClean="0"/>
              <a:t>6</a:t>
            </a:fld>
            <a:endParaRPr lang="en-US"/>
          </a:p>
        </p:txBody>
      </p:sp>
    </p:spTree>
    <p:extLst>
      <p:ext uri="{BB962C8B-B14F-4D97-AF65-F5344CB8AC3E}">
        <p14:creationId xmlns:p14="http://schemas.microsoft.com/office/powerpoint/2010/main" val="13483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E3D66-10DE-4F9E-9FAB-86292F6D96DF}" type="slidenum">
              <a:rPr lang="en-US" smtClean="0"/>
              <a:t>7</a:t>
            </a:fld>
            <a:endParaRPr lang="en-US"/>
          </a:p>
        </p:txBody>
      </p:sp>
    </p:spTree>
    <p:extLst>
      <p:ext uri="{BB962C8B-B14F-4D97-AF65-F5344CB8AC3E}">
        <p14:creationId xmlns:p14="http://schemas.microsoft.com/office/powerpoint/2010/main" val="159748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8/12/2021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8/12/2021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8/12/2021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8/12/2021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8/12/2021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newyorkfed.org/medialibrary/interactives/householdcredit/data/pdf/hhdc_2021q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1975104"/>
            <a:ext cx="4775075" cy="2128021"/>
          </a:xfrm>
        </p:spPr>
        <p:txBody>
          <a:bodyPr>
            <a:normAutofit fontScale="90000"/>
          </a:bodyPr>
          <a:lstStyle/>
          <a:p>
            <a:r>
              <a:rPr lang="en-US" sz="4200" dirty="0">
                <a:solidFill>
                  <a:schemeClr val="tx1"/>
                </a:solidFill>
              </a:rPr>
              <a:t>Ignite </a:t>
            </a:r>
            <a:br>
              <a:rPr lang="en-US" sz="4200" dirty="0">
                <a:solidFill>
                  <a:schemeClr val="tx1"/>
                </a:solidFill>
              </a:rPr>
            </a:br>
            <a:r>
              <a:rPr lang="en-US" sz="4200" dirty="0">
                <a:solidFill>
                  <a:schemeClr val="tx1"/>
                </a:solidFill>
              </a:rPr>
              <a:t>innovation concept-</a:t>
            </a:r>
            <a:br>
              <a:rPr lang="en-US" sz="4400" dirty="0">
                <a:solidFill>
                  <a:schemeClr val="tx1"/>
                </a:solidFill>
              </a:rPr>
            </a:br>
            <a:r>
              <a:rPr lang="en-US" sz="3300" dirty="0">
                <a:solidFill>
                  <a:schemeClr val="tx1"/>
                </a:solidFill>
              </a:rPr>
              <a:t>Credit Saver program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4261009"/>
            <a:ext cx="4775075" cy="559656"/>
          </a:xfrm>
        </p:spPr>
        <p:txBody>
          <a:bodyPr>
            <a:normAutofit fontScale="92500" lnSpcReduction="20000"/>
          </a:bodyPr>
          <a:lstStyle/>
          <a:p>
            <a:pPr>
              <a:spcAft>
                <a:spcPts val="600"/>
              </a:spcAft>
            </a:pPr>
            <a:r>
              <a:rPr lang="en-US" dirty="0">
                <a:solidFill>
                  <a:schemeClr val="tx1"/>
                </a:solidFill>
              </a:rPr>
              <a:t>Fab 3- Jeff Mark, Nikita Tays,         Kristen Koewler-Campbell</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A14E-E4F1-4266-9EE0-32ACFC132F4A}"/>
              </a:ext>
            </a:extLst>
          </p:cNvPr>
          <p:cNvSpPr>
            <a:spLocks noGrp="1"/>
          </p:cNvSpPr>
          <p:nvPr>
            <p:ph type="title"/>
          </p:nvPr>
        </p:nvSpPr>
        <p:spPr>
          <a:xfrm>
            <a:off x="1066800" y="642594"/>
            <a:ext cx="10058400" cy="1371600"/>
          </a:xfrm>
        </p:spPr>
        <p:txBody>
          <a:bodyPr anchor="ctr">
            <a:normAutofit/>
          </a:bodyPr>
          <a:lstStyle/>
          <a:p>
            <a:r>
              <a:rPr lang="en-US" dirty="0"/>
              <a:t>The Challenge	</a:t>
            </a:r>
          </a:p>
        </p:txBody>
      </p:sp>
      <p:pic>
        <p:nvPicPr>
          <p:cNvPr id="4" name="Picture 3">
            <a:extLst>
              <a:ext uri="{FF2B5EF4-FFF2-40B4-BE49-F238E27FC236}">
                <a16:creationId xmlns:a16="http://schemas.microsoft.com/office/drawing/2014/main" id="{7EE3B36D-3CD5-448A-BCDF-806F97C77BF6}"/>
              </a:ext>
            </a:extLst>
          </p:cNvPr>
          <p:cNvPicPr>
            <a:picLocks noChangeAspect="1"/>
          </p:cNvPicPr>
          <p:nvPr/>
        </p:nvPicPr>
        <p:blipFill>
          <a:blip r:embed="rId3"/>
          <a:stretch>
            <a:fillRect/>
          </a:stretch>
        </p:blipFill>
        <p:spPr>
          <a:xfrm>
            <a:off x="1524000" y="2103120"/>
            <a:ext cx="3749040" cy="3749040"/>
          </a:xfrm>
          <a:prstGeom prst="rect">
            <a:avLst/>
          </a:prstGeom>
          <a:noFill/>
        </p:spPr>
      </p:pic>
      <p:sp>
        <p:nvSpPr>
          <p:cNvPr id="3" name="Content Placeholder 2">
            <a:extLst>
              <a:ext uri="{FF2B5EF4-FFF2-40B4-BE49-F238E27FC236}">
                <a16:creationId xmlns:a16="http://schemas.microsoft.com/office/drawing/2014/main" id="{1BB240E2-7CEF-4CB3-94E7-49F6CB0E19A6}"/>
              </a:ext>
            </a:extLst>
          </p:cNvPr>
          <p:cNvSpPr>
            <a:spLocks noGrp="1"/>
          </p:cNvSpPr>
          <p:nvPr>
            <p:ph sz="half" idx="2"/>
          </p:nvPr>
        </p:nvSpPr>
        <p:spPr>
          <a:xfrm>
            <a:off x="6461760" y="1395663"/>
            <a:ext cx="4663440" cy="4456497"/>
          </a:xfrm>
        </p:spPr>
        <p:txBody>
          <a:bodyPr>
            <a:normAutofit/>
          </a:bodyPr>
          <a:lstStyle/>
          <a:p>
            <a:pPr>
              <a:lnSpc>
                <a:spcPct val="90000"/>
              </a:lnSpc>
            </a:pPr>
            <a:endParaRPr lang="en-US" sz="1300" dirty="0"/>
          </a:p>
          <a:p>
            <a:pPr>
              <a:lnSpc>
                <a:spcPct val="90000"/>
              </a:lnSpc>
            </a:pPr>
            <a:r>
              <a:rPr lang="en-US" sz="1400" dirty="0"/>
              <a:t>US household debt totaled $14.64 Trillion in the first quarter of 2021</a:t>
            </a:r>
          </a:p>
          <a:p>
            <a:pPr lvl="1">
              <a:lnSpc>
                <a:spcPct val="90000"/>
              </a:lnSpc>
            </a:pPr>
            <a:r>
              <a:rPr lang="en-US" sz="1400" dirty="0"/>
              <a:t>As of March 2021, 3.1% of outstanding debt was in some stage of delinquency </a:t>
            </a:r>
          </a:p>
          <a:p>
            <a:pPr>
              <a:lnSpc>
                <a:spcPct val="90000"/>
              </a:lnSpc>
            </a:pPr>
            <a:r>
              <a:rPr lang="en-US" sz="1400" dirty="0"/>
              <a:t>Approximately 7.5% of consumers have a third-party collection item with an approximate balance of $825</a:t>
            </a:r>
          </a:p>
          <a:p>
            <a:pPr>
              <a:lnSpc>
                <a:spcPct val="90000"/>
              </a:lnSpc>
            </a:pPr>
            <a:r>
              <a:rPr lang="en-US" sz="1600" b="1" dirty="0"/>
              <a:t>Our Goal </a:t>
            </a:r>
            <a:r>
              <a:rPr lang="en-US" sz="1600" b="1" dirty="0">
                <a:sym typeface="Wingdings" panose="05000000000000000000" pitchFamily="2" charset="2"/>
              </a:rPr>
              <a:t> </a:t>
            </a:r>
            <a:r>
              <a:rPr lang="en-US" sz="1600" b="1" dirty="0"/>
              <a:t>Making credit builder products possible for members who have the barrier of an unpaid collection item(s)</a:t>
            </a:r>
          </a:p>
          <a:p>
            <a:pPr marL="274320" lvl="1" indent="0">
              <a:lnSpc>
                <a:spcPct val="90000"/>
              </a:lnSpc>
              <a:buNone/>
            </a:pPr>
            <a:endParaRPr lang="en-US" sz="1300" dirty="0"/>
          </a:p>
          <a:p>
            <a:pPr marL="274320" lvl="1" indent="0">
              <a:lnSpc>
                <a:spcPct val="90000"/>
              </a:lnSpc>
              <a:buNone/>
            </a:pPr>
            <a:endParaRPr lang="en-US" sz="1300" dirty="0"/>
          </a:p>
          <a:p>
            <a:pPr marL="274320" lvl="1" indent="0">
              <a:lnSpc>
                <a:spcPct val="90000"/>
              </a:lnSpc>
              <a:buNone/>
            </a:pPr>
            <a:r>
              <a:rPr lang="en-US" sz="1100" dirty="0"/>
              <a:t>Source: Federal Reserve Bank of New York Research and Statistic Group Quarterly Report on Household Debt and Credit 2021 Q1 Released May 2021 (</a:t>
            </a:r>
            <a:r>
              <a:rPr lang="en-US" sz="1100" dirty="0">
                <a:hlinkClick r:id="rId4"/>
              </a:rPr>
              <a:t>https://www.newyorkfed.org/medialibrary/interactives/householdcredit/data/pdf/hhdc_2021q1.pdf</a:t>
            </a:r>
            <a:r>
              <a:rPr lang="en-US" sz="1100" dirty="0"/>
              <a:t>) </a:t>
            </a:r>
          </a:p>
        </p:txBody>
      </p:sp>
    </p:spTree>
    <p:extLst>
      <p:ext uri="{BB962C8B-B14F-4D97-AF65-F5344CB8AC3E}">
        <p14:creationId xmlns:p14="http://schemas.microsoft.com/office/powerpoint/2010/main" val="2270100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3E4FE5C-6AB7-4CAF-A27C-3251B8EFC96C}"/>
              </a:ext>
            </a:extLst>
          </p:cNvPr>
          <p:cNvPicPr>
            <a:picLocks noGrp="1" noChangeAspect="1"/>
          </p:cNvPicPr>
          <p:nvPr>
            <p:ph type="pic" idx="1"/>
          </p:nvPr>
        </p:nvPicPr>
        <p:blipFill>
          <a:blip r:embed="rId3"/>
          <a:srcRect l="3334" r="3334"/>
          <a:stretch>
            <a:fillRect/>
          </a:stretch>
        </p:blipFill>
        <p:spPr>
          <a:xfrm>
            <a:off x="301268" y="268254"/>
            <a:ext cx="7623531" cy="6321492"/>
          </a:xfrm>
          <a:prstGeom prst="rect">
            <a:avLst/>
          </a:prstGeom>
        </p:spPr>
      </p:pic>
      <p:sp>
        <p:nvSpPr>
          <p:cNvPr id="10" name="Title 2">
            <a:extLst>
              <a:ext uri="{FF2B5EF4-FFF2-40B4-BE49-F238E27FC236}">
                <a16:creationId xmlns:a16="http://schemas.microsoft.com/office/drawing/2014/main" id="{6FC088CC-0BAB-46CC-B426-737D3357786E}"/>
              </a:ext>
            </a:extLst>
          </p:cNvPr>
          <p:cNvSpPr>
            <a:spLocks noGrp="1"/>
          </p:cNvSpPr>
          <p:nvPr>
            <p:ph type="title"/>
          </p:nvPr>
        </p:nvSpPr>
        <p:spPr>
          <a:xfrm>
            <a:off x="8477250" y="2096745"/>
            <a:ext cx="3144774" cy="1645920"/>
          </a:xfrm>
        </p:spPr>
        <p:txBody>
          <a:bodyPr/>
          <a:lstStyle/>
          <a:p>
            <a:pPr algn="ctr"/>
            <a:r>
              <a:rPr lang="en-US" dirty="0"/>
              <a:t>Credit Saver Program</a:t>
            </a:r>
          </a:p>
        </p:txBody>
      </p:sp>
      <p:sp>
        <p:nvSpPr>
          <p:cNvPr id="12" name="Text Placeholder 3">
            <a:extLst>
              <a:ext uri="{FF2B5EF4-FFF2-40B4-BE49-F238E27FC236}">
                <a16:creationId xmlns:a16="http://schemas.microsoft.com/office/drawing/2014/main" id="{F6B841C8-D182-4D4C-A738-FCCF1092E6C6}"/>
              </a:ext>
            </a:extLst>
          </p:cNvPr>
          <p:cNvSpPr>
            <a:spLocks noGrp="1"/>
          </p:cNvSpPr>
          <p:nvPr>
            <p:ph type="body" sz="half" idx="2"/>
          </p:nvPr>
        </p:nvSpPr>
        <p:spPr>
          <a:xfrm>
            <a:off x="8477250" y="2386584"/>
            <a:ext cx="3144774" cy="3511296"/>
          </a:xfrm>
        </p:spPr>
        <p:txBody>
          <a:bodyPr/>
          <a:lstStyle/>
          <a:p>
            <a:endParaRPr lang="en-US" dirty="0"/>
          </a:p>
        </p:txBody>
      </p:sp>
    </p:spTree>
    <p:extLst>
      <p:ext uri="{BB962C8B-B14F-4D97-AF65-F5344CB8AC3E}">
        <p14:creationId xmlns:p14="http://schemas.microsoft.com/office/powerpoint/2010/main" val="428449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61E8-594B-44D9-880C-B7F69899150E}"/>
              </a:ext>
            </a:extLst>
          </p:cNvPr>
          <p:cNvSpPr>
            <a:spLocks noGrp="1"/>
          </p:cNvSpPr>
          <p:nvPr>
            <p:ph type="title"/>
          </p:nvPr>
        </p:nvSpPr>
        <p:spPr/>
        <p:txBody>
          <a:bodyPr/>
          <a:lstStyle/>
          <a:p>
            <a:r>
              <a:rPr lang="en-US" dirty="0"/>
              <a:t>Why?</a:t>
            </a:r>
          </a:p>
        </p:txBody>
      </p:sp>
      <p:pic>
        <p:nvPicPr>
          <p:cNvPr id="7" name="Content Placeholder 6">
            <a:extLst>
              <a:ext uri="{FF2B5EF4-FFF2-40B4-BE49-F238E27FC236}">
                <a16:creationId xmlns:a16="http://schemas.microsoft.com/office/drawing/2014/main" id="{41CB61CB-5D64-4D6C-A0F8-36BDEE75C141}"/>
              </a:ext>
            </a:extLst>
          </p:cNvPr>
          <p:cNvPicPr>
            <a:picLocks noGrp="1" noChangeAspect="1"/>
          </p:cNvPicPr>
          <p:nvPr>
            <p:ph idx="1"/>
          </p:nvPr>
        </p:nvPicPr>
        <p:blipFill>
          <a:blip r:embed="rId3"/>
          <a:stretch>
            <a:fillRect/>
          </a:stretch>
        </p:blipFill>
        <p:spPr>
          <a:xfrm>
            <a:off x="3667225" y="1455818"/>
            <a:ext cx="4692211" cy="4692211"/>
          </a:xfrm>
          <a:prstGeom prst="rect">
            <a:avLst/>
          </a:prstGeom>
        </p:spPr>
      </p:pic>
    </p:spTree>
    <p:extLst>
      <p:ext uri="{BB962C8B-B14F-4D97-AF65-F5344CB8AC3E}">
        <p14:creationId xmlns:p14="http://schemas.microsoft.com/office/powerpoint/2010/main" val="18519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7FC7-DBD0-4913-8F5A-C426B279F48F}"/>
              </a:ext>
            </a:extLst>
          </p:cNvPr>
          <p:cNvSpPr>
            <a:spLocks noGrp="1"/>
          </p:cNvSpPr>
          <p:nvPr>
            <p:ph type="title"/>
          </p:nvPr>
        </p:nvSpPr>
        <p:spPr>
          <a:xfrm>
            <a:off x="8458200" y="607392"/>
            <a:ext cx="3161963" cy="1645920"/>
          </a:xfrm>
        </p:spPr>
        <p:txBody>
          <a:bodyPr anchor="b">
            <a:normAutofit/>
          </a:bodyPr>
          <a:lstStyle/>
          <a:p>
            <a:r>
              <a:rPr lang="en-US" dirty="0"/>
              <a:t>What is the Credit Union Investment?</a:t>
            </a:r>
          </a:p>
        </p:txBody>
      </p:sp>
      <p:pic>
        <p:nvPicPr>
          <p:cNvPr id="6" name="Picture 5">
            <a:extLst>
              <a:ext uri="{FF2B5EF4-FFF2-40B4-BE49-F238E27FC236}">
                <a16:creationId xmlns:a16="http://schemas.microsoft.com/office/drawing/2014/main" id="{8F16356A-8CF4-4357-9E75-CA582F751353}"/>
              </a:ext>
            </a:extLst>
          </p:cNvPr>
          <p:cNvPicPr>
            <a:picLocks noChangeAspect="1"/>
          </p:cNvPicPr>
          <p:nvPr/>
        </p:nvPicPr>
        <p:blipFill>
          <a:blip r:embed="rId3"/>
          <a:stretch>
            <a:fillRect/>
          </a:stretch>
        </p:blipFill>
        <p:spPr>
          <a:xfrm>
            <a:off x="8286280" y="3070458"/>
            <a:ext cx="3505801" cy="2629351"/>
          </a:xfrm>
          <a:prstGeom prst="rect">
            <a:avLst/>
          </a:prstGeom>
        </p:spPr>
      </p:pic>
      <p:sp>
        <p:nvSpPr>
          <p:cNvPr id="9" name="Text Placeholder 3">
            <a:extLst>
              <a:ext uri="{FF2B5EF4-FFF2-40B4-BE49-F238E27FC236}">
                <a16:creationId xmlns:a16="http://schemas.microsoft.com/office/drawing/2014/main" id="{B70936B4-719B-4825-B412-C89AF87E03EF}"/>
              </a:ext>
            </a:extLst>
          </p:cNvPr>
          <p:cNvSpPr>
            <a:spLocks noGrp="1"/>
          </p:cNvSpPr>
          <p:nvPr>
            <p:ph type="body" sz="half" idx="2"/>
          </p:nvPr>
        </p:nvSpPr>
        <p:spPr>
          <a:xfrm>
            <a:off x="8361081" y="2336800"/>
            <a:ext cx="3161963" cy="3606800"/>
          </a:xfrm>
        </p:spPr>
        <p:txBody>
          <a:bodyPr/>
          <a:lstStyle/>
          <a:p>
            <a:endParaRPr lang="en-US" dirty="0"/>
          </a:p>
        </p:txBody>
      </p:sp>
      <p:graphicFrame>
        <p:nvGraphicFramePr>
          <p:cNvPr id="5" name="Content Placeholder 2">
            <a:extLst>
              <a:ext uri="{FF2B5EF4-FFF2-40B4-BE49-F238E27FC236}">
                <a16:creationId xmlns:a16="http://schemas.microsoft.com/office/drawing/2014/main" id="{0F408142-85DA-4069-9447-3BEACE31F4C3}"/>
              </a:ext>
            </a:extLst>
          </p:cNvPr>
          <p:cNvGraphicFramePr>
            <a:graphicFrameLocks noGrp="1"/>
          </p:cNvGraphicFramePr>
          <p:nvPr>
            <p:ph idx="1"/>
            <p:extLst>
              <p:ext uri="{D42A27DB-BD31-4B8C-83A1-F6EECF244321}">
                <p14:modId xmlns:p14="http://schemas.microsoft.com/office/powerpoint/2010/main" val="1016623777"/>
              </p:ext>
            </p:extLst>
          </p:nvPr>
        </p:nvGraphicFramePr>
        <p:xfrm>
          <a:off x="685800" y="609600"/>
          <a:ext cx="6858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859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98D1-8B7F-4268-BEE2-3A7881298D88}"/>
              </a:ext>
            </a:extLst>
          </p:cNvPr>
          <p:cNvSpPr>
            <a:spLocks noGrp="1"/>
          </p:cNvSpPr>
          <p:nvPr>
            <p:ph type="title"/>
          </p:nvPr>
        </p:nvSpPr>
        <p:spPr>
          <a:xfrm>
            <a:off x="1066800" y="642594"/>
            <a:ext cx="10058400" cy="1371600"/>
          </a:xfrm>
        </p:spPr>
        <p:txBody>
          <a:bodyPr anchor="ctr">
            <a:normAutofit/>
          </a:bodyPr>
          <a:lstStyle/>
          <a:p>
            <a:r>
              <a:rPr lang="en-US" dirty="0"/>
              <a:t>How to Get the Word Out</a:t>
            </a:r>
          </a:p>
        </p:txBody>
      </p:sp>
      <p:pic>
        <p:nvPicPr>
          <p:cNvPr id="7" name="Content Placeholder 6">
            <a:extLst>
              <a:ext uri="{FF2B5EF4-FFF2-40B4-BE49-F238E27FC236}">
                <a16:creationId xmlns:a16="http://schemas.microsoft.com/office/drawing/2014/main" id="{1D1DDF60-F5BD-48D7-B971-B22A0B3D3DB1}"/>
              </a:ext>
            </a:extLst>
          </p:cNvPr>
          <p:cNvPicPr>
            <a:picLocks noGrp="1" noChangeAspect="1"/>
          </p:cNvPicPr>
          <p:nvPr>
            <p:ph idx="1"/>
          </p:nvPr>
        </p:nvPicPr>
        <p:blipFill>
          <a:blip r:embed="rId3"/>
          <a:stretch>
            <a:fillRect/>
          </a:stretch>
        </p:blipFill>
        <p:spPr>
          <a:xfrm>
            <a:off x="2805669" y="2103438"/>
            <a:ext cx="6580661" cy="3849687"/>
          </a:xfrm>
          <a:prstGeom prst="rect">
            <a:avLst/>
          </a:prstGeom>
        </p:spPr>
      </p:pic>
    </p:spTree>
    <p:extLst>
      <p:ext uri="{BB962C8B-B14F-4D97-AF65-F5344CB8AC3E}">
        <p14:creationId xmlns:p14="http://schemas.microsoft.com/office/powerpoint/2010/main" val="137101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BF3F-0D38-4DCE-B89C-0E264EC75BFD}"/>
              </a:ext>
            </a:extLst>
          </p:cNvPr>
          <p:cNvSpPr>
            <a:spLocks noGrp="1"/>
          </p:cNvSpPr>
          <p:nvPr>
            <p:ph type="title"/>
          </p:nvPr>
        </p:nvSpPr>
        <p:spPr>
          <a:xfrm>
            <a:off x="1066800" y="642594"/>
            <a:ext cx="10058400" cy="1371600"/>
          </a:xfrm>
        </p:spPr>
        <p:txBody>
          <a:bodyPr anchor="ctr">
            <a:normAutofit/>
          </a:bodyPr>
          <a:lstStyle/>
          <a:p>
            <a:r>
              <a:rPr lang="en-US" dirty="0"/>
              <a:t>Get In Touch!</a:t>
            </a:r>
          </a:p>
        </p:txBody>
      </p:sp>
      <p:graphicFrame>
        <p:nvGraphicFramePr>
          <p:cNvPr id="12" name="Content Placeholder 2">
            <a:extLst>
              <a:ext uri="{FF2B5EF4-FFF2-40B4-BE49-F238E27FC236}">
                <a16:creationId xmlns:a16="http://schemas.microsoft.com/office/drawing/2014/main" id="{44A955D1-3E09-49E1-A6FF-55EB8FFBE160}"/>
              </a:ext>
            </a:extLst>
          </p:cNvPr>
          <p:cNvGraphicFramePr/>
          <p:nvPr>
            <p:extLst>
              <p:ext uri="{D42A27DB-BD31-4B8C-83A1-F6EECF244321}">
                <p14:modId xmlns:p14="http://schemas.microsoft.com/office/powerpoint/2010/main" val="1309126685"/>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0529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CDD04F46B07A4681D21B22B651EEE8" ma:contentTypeVersion="16" ma:contentTypeDescription="Create a new document." ma:contentTypeScope="" ma:versionID="89a922e64d60650a4672cc6d255e0e4d">
  <xsd:schema xmlns:xsd="http://www.w3.org/2001/XMLSchema" xmlns:xs="http://www.w3.org/2001/XMLSchema" xmlns:p="http://schemas.microsoft.com/office/2006/metadata/properties" xmlns:ns2="f5e834b8-c075-4bef-852d-58c34d922f4a" xmlns:ns3="2e79fc99-b61d-4d05-8e17-ada221e182f3" targetNamespace="http://schemas.microsoft.com/office/2006/metadata/properties" ma:root="true" ma:fieldsID="df57c9adaff10ebb9d08973f9c1c4af1" ns2:_="" ns3:_="">
    <xsd:import namespace="f5e834b8-c075-4bef-852d-58c34d922f4a"/>
    <xsd:import namespace="2e79fc99-b61d-4d05-8e17-ada221e182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834b8-c075-4bef-852d-58c34d922f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8cfd8c-33ca-46e6-b991-aba0c752e0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e79fc99-b61d-4d05-8e17-ada221e182f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025d64-b948-4d3d-8dc5-8ed082f4cf89}" ma:internalName="TaxCatchAll" ma:showField="CatchAllData" ma:web="2e79fc99-b61d-4d05-8e17-ada221e182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5e834b8-c075-4bef-852d-58c34d922f4a" xsi:nil="true"/>
    <lcf76f155ced4ddcb4097134ff3c332f xmlns="f5e834b8-c075-4bef-852d-58c34d922f4a">
      <Terms xmlns="http://schemas.microsoft.com/office/infopath/2007/PartnerControls"/>
    </lcf76f155ced4ddcb4097134ff3c332f>
    <TaxCatchAll xmlns="2e79fc99-b61d-4d05-8e17-ada221e182f3" xsi:nil="true"/>
  </documentManagement>
</p:properties>
</file>

<file path=customXml/itemProps1.xml><?xml version="1.0" encoding="utf-8"?>
<ds:datastoreItem xmlns:ds="http://schemas.openxmlformats.org/officeDocument/2006/customXml" ds:itemID="{F7B3A361-6E8E-4313-81E0-25E001931E7F}"/>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purl.org/dc/terms/"/>
    <ds:schemaRef ds:uri="http://purl.org/dc/elements/1.1/"/>
    <ds:schemaRef ds:uri="http://schemas.microsoft.com/office/infopath/2007/PartnerControls"/>
    <ds:schemaRef ds:uri="http://schemas.microsoft.com/office/2006/documentManagement/types"/>
    <ds:schemaRef ds:uri="16c05727-aa75-4e4a-9b5f-8a80a1165891"/>
    <ds:schemaRef ds:uri="http://purl.org/dc/dcmitype/"/>
    <ds:schemaRef ds:uri="http://schemas.openxmlformats.org/package/2006/metadata/core-properties"/>
    <ds:schemaRef ds:uri="71af3243-3dd4-4a8d-8c0d-dd76da1f02a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{089DD8CE-AF74-4FDC-89F9-B3E0147CCDAD}tf78438558_win32</Template>
  <TotalTime>1240</TotalTime>
  <Words>686</Words>
  <Application>Microsoft Office PowerPoint</Application>
  <PresentationFormat>Widescreen</PresentationFormat>
  <Paragraphs>46</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Century Gothic</vt:lpstr>
      <vt:lpstr>Garamond</vt:lpstr>
      <vt:lpstr>SavonVTI</vt:lpstr>
      <vt:lpstr>Ignite  innovation concept- Credit Saver program </vt:lpstr>
      <vt:lpstr>The Challenge </vt:lpstr>
      <vt:lpstr>Credit Saver Program</vt:lpstr>
      <vt:lpstr>Why?</vt:lpstr>
      <vt:lpstr>What is the Credit Union Investment?</vt:lpstr>
      <vt:lpstr>How to Get the Word Out</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Ignite  innovation concept- Credit Saver program </dc:title>
  <dc:creator>Kristen Koewler-Campbell</dc:creator>
  <cp:lastModifiedBy>Kristen Koewler-Campbell</cp:lastModifiedBy>
  <cp:revision>1</cp:revision>
  <cp:lastPrinted>2021-08-05T20:31:33Z</cp:lastPrinted>
  <dcterms:created xsi:type="dcterms:W3CDTF">2021-08-05T19:50:22Z</dcterms:created>
  <dcterms:modified xsi:type="dcterms:W3CDTF">2021-08-12T20:46:54Z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